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42"/>
  </p:notesMasterIdLst>
  <p:handoutMasterIdLst>
    <p:handoutMasterId r:id="rId43"/>
  </p:handoutMasterIdLst>
  <p:sldIdLst>
    <p:sldId id="256" r:id="rId3"/>
    <p:sldId id="297" r:id="rId4"/>
    <p:sldId id="287" r:id="rId5"/>
    <p:sldId id="270" r:id="rId6"/>
    <p:sldId id="271" r:id="rId7"/>
    <p:sldId id="272" r:id="rId8"/>
    <p:sldId id="331" r:id="rId9"/>
    <p:sldId id="257" r:id="rId10"/>
    <p:sldId id="275" r:id="rId11"/>
    <p:sldId id="278" r:id="rId12"/>
    <p:sldId id="307" r:id="rId13"/>
    <p:sldId id="279" r:id="rId14"/>
    <p:sldId id="280" r:id="rId15"/>
    <p:sldId id="281" r:id="rId16"/>
    <p:sldId id="284" r:id="rId17"/>
    <p:sldId id="285" r:id="rId18"/>
    <p:sldId id="286" r:id="rId19"/>
    <p:sldId id="308" r:id="rId20"/>
    <p:sldId id="290" r:id="rId21"/>
    <p:sldId id="309" r:id="rId22"/>
    <p:sldId id="313" r:id="rId23"/>
    <p:sldId id="314" r:id="rId24"/>
    <p:sldId id="315" r:id="rId25"/>
    <p:sldId id="316" r:id="rId26"/>
    <p:sldId id="317" r:id="rId27"/>
    <p:sldId id="295" r:id="rId28"/>
    <p:sldId id="318" r:id="rId29"/>
    <p:sldId id="332" r:id="rId30"/>
    <p:sldId id="310" r:id="rId31"/>
    <p:sldId id="319" r:id="rId32"/>
    <p:sldId id="320" r:id="rId33"/>
    <p:sldId id="321" r:id="rId34"/>
    <p:sldId id="328" r:id="rId35"/>
    <p:sldId id="326" r:id="rId36"/>
    <p:sldId id="329" r:id="rId37"/>
    <p:sldId id="330" r:id="rId38"/>
    <p:sldId id="302" r:id="rId39"/>
    <p:sldId id="296" r:id="rId40"/>
    <p:sldId id="294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 autoAdjust="0"/>
    <p:restoredTop sz="86463"/>
  </p:normalViewPr>
  <p:slideViewPr>
    <p:cSldViewPr showGuides="1">
      <p:cViewPr>
        <p:scale>
          <a:sx n="92" d="100"/>
          <a:sy n="92" d="100"/>
        </p:scale>
        <p:origin x="1016" y="22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15.06.2019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15.06.2019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emka.work/recognition" TargetMode="External"/><Relationship Id="rId2" Type="http://schemas.openxmlformats.org/officeDocument/2006/relationships/hyperlink" Target="http://demka.work/files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2550869"/>
            <a:ext cx="10369152" cy="1904271"/>
          </a:xfrm>
        </p:spPr>
        <p:txBody>
          <a:bodyPr>
            <a:noAutofit/>
          </a:bodyPr>
          <a:lstStyle/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ВЫПУСКНАЯ КВАЛИФИКАЦИОННАЯ РАБОТА</a:t>
            </a:r>
            <a:b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Разработка автоматизированной системы обработки финансовой отчётности с использованием библиотеки компьютерного зрения 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OpenCV 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для АО КБ Руснарбанк</a:t>
            </a:r>
            <a:endParaRPr lang="ru-RU" sz="3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5005613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4ПКС-115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 Осипова Н.М.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6163343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2831975" y="1558790"/>
            <a:ext cx="6092825" cy="646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4" y="884572"/>
            <a:ext cx="1670650" cy="658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06FF5-C79F-EE42-8443-144AE890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06332"/>
            <a:ext cx="1440160" cy="683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AC98A-728A-A94B-92C5-7B384116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9" y="1765805"/>
            <a:ext cx="1585627" cy="2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DE42-D38F-724D-BD54-90554B85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54" y="764704"/>
            <a:ext cx="9690116" cy="1325562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Раздел 2</a:t>
            </a:r>
            <a:r>
              <a:rPr lang="en-US" dirty="0"/>
              <a:t>. </a:t>
            </a:r>
            <a:r>
              <a:rPr lang="ru-RU" dirty="0"/>
              <a:t>Архитектура ядра системы и </a:t>
            </a:r>
            <a:r>
              <a:rPr lang="en-US" dirty="0"/>
              <a:t>worker’</a:t>
            </a:r>
            <a:r>
              <a:rPr lang="ru-RU" dirty="0" err="1"/>
              <a:t>ов</a:t>
            </a:r>
            <a:r>
              <a:rPr lang="en-US" dirty="0"/>
              <a:t>.</a:t>
            </a:r>
            <a:r>
              <a:rPr lang="ru-RU" dirty="0"/>
              <a:t> Разбор алгоритма распознавания таблиц и текста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8043AF-C901-FC4A-8E92-94AD1FE4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460" y="3218025"/>
            <a:ext cx="1682783" cy="2069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62EB8-2D43-CD43-8A7B-68B79414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406" y="3139177"/>
            <a:ext cx="3973094" cy="2582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B80BC-33EC-BB43-A2A8-237EA84B5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3573016"/>
            <a:ext cx="4382955" cy="17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DE42-D38F-724D-BD54-90554B85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Очередь </a:t>
            </a:r>
            <a:r>
              <a:rPr lang="en-US" dirty="0"/>
              <a:t>FIFO </a:t>
            </a:r>
            <a:r>
              <a:rPr lang="ru-RU" dirty="0"/>
              <a:t>между контейнерами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7CC78-05E9-1C42-8866-40461F69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35" y="2089802"/>
            <a:ext cx="9562150" cy="46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2473-75F2-A045-A1AC-794DBF94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6659688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Базовый </a:t>
            </a:r>
            <a:r>
              <a:rPr lang="ru-RU" dirty="0" err="1"/>
              <a:t>препроцессинг</a:t>
            </a:r>
            <a:r>
              <a:rPr lang="ru-RU" dirty="0"/>
              <a:t> изображения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5BC0-423F-DA43-B571-C4D966DA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32" y="34751"/>
            <a:ext cx="4848993" cy="6856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153567-7297-ED43-8418-7AA53A4B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659688" cy="3598379"/>
          </a:xfrm>
        </p:spPr>
        <p:txBody>
          <a:bodyPr>
            <a:normAutofit/>
          </a:bodyPr>
          <a:lstStyle/>
          <a:p>
            <a:r>
              <a:rPr lang="ru-RU" sz="2500" dirty="0"/>
              <a:t>Преобразование документа </a:t>
            </a:r>
            <a:r>
              <a:rPr lang="en-US" sz="2500" dirty="0"/>
              <a:t>PDF </a:t>
            </a:r>
            <a:r>
              <a:rPr lang="ru-RU" sz="2500" dirty="0"/>
              <a:t>в</a:t>
            </a:r>
            <a:r>
              <a:rPr lang="en-US" sz="2500" dirty="0"/>
              <a:t> </a:t>
            </a:r>
            <a:r>
              <a:rPr lang="ru-RU" sz="2500" dirty="0"/>
              <a:t>файлы </a:t>
            </a:r>
            <a:r>
              <a:rPr lang="en-US" sz="2500" dirty="0"/>
              <a:t>PNG</a:t>
            </a:r>
            <a:r>
              <a:rPr lang="ru-RU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04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D1B35-5048-9E4B-AB5A-0701B310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160" y="893"/>
            <a:ext cx="4849665" cy="6856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98D39B-292D-8E4D-8F3D-5F2B03AF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659016" cy="3598379"/>
          </a:xfrm>
        </p:spPr>
        <p:txBody>
          <a:bodyPr>
            <a:normAutofit/>
          </a:bodyPr>
          <a:lstStyle/>
          <a:p>
            <a:r>
              <a:rPr lang="ru-RU" sz="2500" dirty="0"/>
              <a:t>Использование линий Хафа для определения градуса наклона изображения</a:t>
            </a:r>
          </a:p>
          <a:p>
            <a:endParaRPr lang="ru-RU" sz="2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795F7C-3E2D-DC48-922E-4CEB8225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6659688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Базовый </a:t>
            </a:r>
            <a:r>
              <a:rPr lang="ru-RU" dirty="0" err="1"/>
              <a:t>препроцессинг</a:t>
            </a:r>
            <a:r>
              <a:rPr lang="ru-RU" dirty="0"/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9836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3070-CA75-CC41-A8BF-60DA537E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5" y="753925"/>
            <a:ext cx="6601176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Базовый </a:t>
            </a:r>
            <a:r>
              <a:rPr lang="ru-RU" dirty="0" err="1"/>
              <a:t>препроцессинг</a:t>
            </a:r>
            <a:r>
              <a:rPr lang="ru-RU" dirty="0"/>
              <a:t> изображения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50A50A-5301-014B-8A1F-9E35A6F1D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601175" cy="3598379"/>
          </a:xfrm>
        </p:spPr>
        <p:txBody>
          <a:bodyPr>
            <a:normAutofit/>
          </a:bodyPr>
          <a:lstStyle/>
          <a:p>
            <a:r>
              <a:rPr lang="ru-RU" sz="2500" dirty="0"/>
              <a:t>Поворот изображения на вычисленный градус отклонения </a:t>
            </a:r>
            <a:endParaRPr lang="en-US" sz="2500" dirty="0"/>
          </a:p>
          <a:p>
            <a:r>
              <a:rPr lang="ru-RU" sz="2500" dirty="0"/>
              <a:t>Обрезка изображения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C2274-F7C9-9646-B713-3E5A7803A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19" y="0"/>
            <a:ext cx="485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3B2B-A52C-C448-8F4F-7C64BAE7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5414269" cy="3598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500" dirty="0"/>
              <a:t>Определение слов-маркеров сверху вниз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0006-B7D0-BC46-AC38-72F8A0D7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43" y="5661384"/>
            <a:ext cx="5789692" cy="73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B52D4E-C9B7-9D4D-B0B7-455E1647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5" y="753925"/>
            <a:ext cx="6601176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типа документа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5E9FF-FFEF-F649-B603-C5849561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688" y="893"/>
            <a:ext cx="4850137" cy="6856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F06B0-A401-CA4E-847A-98519134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5" y="4136346"/>
            <a:ext cx="7124425" cy="1286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1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AB8B-7C38-4345-B6D6-EEE804C8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5" y="753925"/>
            <a:ext cx="6654966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малой таблицы на изображении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807D-E674-684B-880E-23FDC2DE4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654965" cy="3598379"/>
          </a:xfrm>
        </p:spPr>
        <p:txBody>
          <a:bodyPr>
            <a:normAutofit/>
          </a:bodyPr>
          <a:lstStyle/>
          <a:p>
            <a:r>
              <a:rPr lang="ru-RU" sz="2500" dirty="0"/>
              <a:t>Делим исходное изображение на 4 части</a:t>
            </a:r>
            <a:r>
              <a:rPr lang="en-US" sz="2500" dirty="0"/>
              <a:t>,</a:t>
            </a:r>
            <a:r>
              <a:rPr lang="ru-RU" sz="2500" dirty="0"/>
              <a:t> берем верхний правый прямоугольник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67B1E-10B6-A840-A8A5-39350BE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10" y="893"/>
            <a:ext cx="4853715" cy="6856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7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40E-2419-6447-859F-1830674C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5" y="753925"/>
            <a:ext cx="6654966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малой таблицы на изображении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9AE1-B78D-D849-915B-80DD8E49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5" y="2337158"/>
            <a:ext cx="6654964" cy="2064909"/>
          </a:xfrm>
        </p:spPr>
        <p:txBody>
          <a:bodyPr>
            <a:normAutofit/>
          </a:bodyPr>
          <a:lstStyle/>
          <a:p>
            <a:r>
              <a:rPr lang="ru-RU" dirty="0"/>
              <a:t>Переводим изображение в ч/б</a:t>
            </a:r>
            <a:r>
              <a:rPr lang="en-US" dirty="0"/>
              <a:t>;</a:t>
            </a:r>
            <a:endParaRPr lang="ru-RU" dirty="0"/>
          </a:p>
          <a:p>
            <a:r>
              <a:rPr lang="en-US" dirty="0"/>
              <a:t>Thresholding </a:t>
            </a:r>
            <a:r>
              <a:rPr lang="ru-RU" dirty="0"/>
              <a:t> - преобразовываем все пиксели либо в белое</a:t>
            </a:r>
            <a:r>
              <a:rPr lang="en-US" dirty="0"/>
              <a:t>, </a:t>
            </a:r>
            <a:r>
              <a:rPr lang="ru-RU" dirty="0"/>
              <a:t>либо в чёрное по пороговому значению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Инвертируем изображение</a:t>
            </a:r>
            <a:r>
              <a:rPr lang="en-US" dirty="0"/>
              <a:t>;</a:t>
            </a:r>
            <a:endParaRPr lang="ru-RU" dirty="0"/>
          </a:p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CBD6D-323E-9C42-8575-D68388A4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10" y="893"/>
            <a:ext cx="485371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9032F-4000-2E4F-8BFF-662A5825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" y="4485083"/>
            <a:ext cx="1749210" cy="1757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DB096-38ED-3D49-81B3-19E16100AE35}"/>
              </a:ext>
            </a:extLst>
          </p:cNvPr>
          <p:cNvSpPr txBox="1"/>
          <p:nvPr/>
        </p:nvSpPr>
        <p:spPr>
          <a:xfrm>
            <a:off x="229503" y="6226173"/>
            <a:ext cx="130803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Исходное</a:t>
            </a:r>
            <a:endParaRPr lang="en-US" sz="1400" dirty="0"/>
          </a:p>
          <a:p>
            <a:pPr algn="ctr"/>
            <a:r>
              <a:rPr lang="ru-RU" sz="1400" dirty="0"/>
              <a:t>изображение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ABAAD-80D2-2B4E-866E-A235FDF310D5}"/>
              </a:ext>
            </a:extLst>
          </p:cNvPr>
          <p:cNvSpPr txBox="1"/>
          <p:nvPr/>
        </p:nvSpPr>
        <p:spPr>
          <a:xfrm>
            <a:off x="1917807" y="6158763"/>
            <a:ext cx="1758513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Global</a:t>
            </a:r>
          </a:p>
          <a:p>
            <a:pPr algn="ctr"/>
            <a:r>
              <a:rPr lang="en-US" sz="1400" dirty="0"/>
              <a:t>Thresholding (v=127)</a:t>
            </a:r>
            <a:endParaRPr lang="ru-RU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784314-736F-3842-98D3-B6778059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4468389"/>
            <a:ext cx="1749210" cy="175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5D1A82-BC17-F440-A7DC-C72D0383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271" y="4480410"/>
            <a:ext cx="1758513" cy="1767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4DD57-1C8F-4143-BBAA-6E5A62D35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514" y="4471655"/>
            <a:ext cx="1758596" cy="1767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0A3A6A-9939-984A-AE80-0C1861B51F3D}"/>
              </a:ext>
            </a:extLst>
          </p:cNvPr>
          <p:cNvSpPr txBox="1"/>
          <p:nvPr/>
        </p:nvSpPr>
        <p:spPr>
          <a:xfrm>
            <a:off x="3762049" y="6294363"/>
            <a:ext cx="1687225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Adaptive Mean</a:t>
            </a:r>
          </a:p>
          <a:p>
            <a:pPr algn="ctr"/>
            <a:r>
              <a:rPr lang="en-US" sz="1400" dirty="0"/>
              <a:t>Thresholding</a:t>
            </a:r>
            <a:endParaRPr lang="ru-RU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436B7-74C8-C349-840D-BE51A3D0D047}"/>
              </a:ext>
            </a:extLst>
          </p:cNvPr>
          <p:cNvSpPr txBox="1"/>
          <p:nvPr/>
        </p:nvSpPr>
        <p:spPr>
          <a:xfrm>
            <a:off x="5512893" y="6194472"/>
            <a:ext cx="1687225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Adaptive Gaussian Thresholding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800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36C-3B17-C941-A9E8-B2DCBB84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6853672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малой таблицы на изображении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DBC6F-43F0-A34D-A27E-89AA2CAF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853673" cy="3598379"/>
          </a:xfrm>
        </p:spPr>
        <p:txBody>
          <a:bodyPr>
            <a:noAutofit/>
          </a:bodyPr>
          <a:lstStyle/>
          <a:p>
            <a:r>
              <a:rPr lang="ru-RU" sz="2000" dirty="0"/>
              <a:t>В цикле по каждому контуру пытаемся вписать минимально возможный прямоугольник</a:t>
            </a:r>
            <a:r>
              <a:rPr lang="en-US" sz="2000" dirty="0"/>
              <a:t>. </a:t>
            </a:r>
            <a:r>
              <a:rPr lang="ru-RU" sz="2000" dirty="0"/>
              <a:t>Запоминаем его координаты и площадь путём занесения в словарь</a:t>
            </a:r>
            <a:endParaRPr lang="en-US" sz="2000" dirty="0"/>
          </a:p>
          <a:p>
            <a:r>
              <a:rPr lang="ru-RU" sz="2000" dirty="0"/>
              <a:t>Сортируем словарь по убыванию площади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Вырезаем изображение малой таблицы из исходного изображения по полученным координатам</a:t>
            </a:r>
            <a:r>
              <a:rPr lang="en-US" sz="2000" dirty="0"/>
              <a:t>;</a:t>
            </a:r>
          </a:p>
          <a:p>
            <a:r>
              <a:rPr lang="ru-RU" sz="2000" dirty="0"/>
              <a:t>Отправляем на распознавание модулю </a:t>
            </a:r>
            <a:r>
              <a:rPr lang="en-US" sz="2000" dirty="0" err="1"/>
              <a:t>TableRecognition</a:t>
            </a:r>
            <a:r>
              <a:rPr lang="ru-RU" sz="2000" dirty="0"/>
              <a:t> </a:t>
            </a:r>
            <a:r>
              <a:rPr lang="en-US" sz="2000" dirty="0"/>
              <a:t>– TR </a:t>
            </a:r>
            <a:r>
              <a:rPr lang="ru-RU" sz="2000" dirty="0"/>
              <a:t>(подробнее через несколько слайдов)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4EA3D-1C33-AB4D-9CA3-309D48A0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817" y="893"/>
            <a:ext cx="4655008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34F6-0521-9B49-88DD-5F362D95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6658306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основной таблицы на изображении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2000-630E-1146-82D9-55818D0F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6658305" cy="3598379"/>
          </a:xfrm>
        </p:spPr>
        <p:txBody>
          <a:bodyPr>
            <a:normAutofit/>
          </a:bodyPr>
          <a:lstStyle/>
          <a:p>
            <a:r>
              <a:rPr lang="ru-RU" sz="2500" dirty="0"/>
              <a:t>Удаление шума на основном изображении</a:t>
            </a:r>
            <a:r>
              <a:rPr lang="en-US" sz="2500" dirty="0"/>
              <a:t>;</a:t>
            </a:r>
          </a:p>
          <a:p>
            <a:r>
              <a:rPr lang="ru-RU" sz="2500" dirty="0"/>
              <a:t>В цикле по всем контурам пытаемся вписать минимально возможный прямоугольник</a:t>
            </a:r>
          </a:p>
          <a:p>
            <a:r>
              <a:rPr lang="ru-RU" sz="2500" dirty="0"/>
              <a:t>Находим прямоугольник с максимальной площадью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87003-D4C5-9149-B5B6-BCDC2A19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49" y="893"/>
            <a:ext cx="4850376" cy="685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5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ВКР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500" dirty="0">
                <a:latin typeface="Helvetica"/>
                <a:cs typeface="Helvetica"/>
              </a:rPr>
              <a:t>Целью ВКР является разработка системы распознавания финансовой отчётности в формате </a:t>
            </a:r>
            <a:r>
              <a:rPr lang="en-US" sz="2500" dirty="0">
                <a:latin typeface="Helvetica"/>
                <a:cs typeface="Helvetica"/>
              </a:rPr>
              <a:t>PDF </a:t>
            </a:r>
            <a:r>
              <a:rPr lang="ru-RU" sz="2500" dirty="0">
                <a:latin typeface="Helvetica"/>
                <a:cs typeface="Helvetica"/>
              </a:rPr>
              <a:t>для </a:t>
            </a:r>
            <a:r>
              <a:rPr lang="en-US" sz="2500" dirty="0">
                <a:latin typeface="Helvetica"/>
                <a:cs typeface="Helvetica"/>
              </a:rPr>
              <a:t>«</a:t>
            </a:r>
            <a:r>
              <a:rPr lang="ru-RU" sz="2500" dirty="0">
                <a:latin typeface="Helvetica"/>
                <a:cs typeface="Helvetica"/>
              </a:rPr>
              <a:t>АО КБ Руснарбанк</a:t>
            </a:r>
            <a:r>
              <a:rPr lang="en-US" sz="2500" dirty="0">
                <a:latin typeface="Helvetica"/>
                <a:cs typeface="Helvetica"/>
              </a:rPr>
              <a:t>»</a:t>
            </a:r>
            <a:r>
              <a:rPr lang="ru-RU" sz="2500" dirty="0">
                <a:latin typeface="Helvetica"/>
                <a:cs typeface="Helvetica"/>
              </a:rPr>
              <a:t> с последующей конвертацией в формат </a:t>
            </a:r>
            <a:r>
              <a:rPr lang="en-US" sz="2500" dirty="0">
                <a:latin typeface="Helvetica"/>
                <a:cs typeface="Helvetica"/>
              </a:rPr>
              <a:t>JSON, </a:t>
            </a:r>
            <a:r>
              <a:rPr lang="ru-RU" sz="2500" dirty="0">
                <a:latin typeface="Helvetica"/>
                <a:cs typeface="Helvetica"/>
              </a:rPr>
              <a:t>необходимый для архивации</a:t>
            </a:r>
            <a:r>
              <a:rPr lang="en-US" sz="2500" dirty="0">
                <a:latin typeface="Helvetica"/>
                <a:cs typeface="Helvetica"/>
              </a:rPr>
              <a:t> </a:t>
            </a:r>
            <a:r>
              <a:rPr lang="ru-RU" sz="2500" dirty="0">
                <a:latin typeface="Helvetica"/>
                <a:cs typeface="Helvetica"/>
              </a:rPr>
              <a:t>распознанных данных</a:t>
            </a:r>
            <a:r>
              <a:rPr lang="en-US" sz="2500" dirty="0">
                <a:latin typeface="Helvetica"/>
                <a:cs typeface="Helvetica"/>
              </a:rPr>
              <a:t>.</a:t>
            </a:r>
            <a:endParaRPr lang="ru-RU" sz="2500" dirty="0">
              <a:latin typeface="Helvetica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889FB-28F1-4B40-803B-FE21A3956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22" y="3485898"/>
            <a:ext cx="8333579" cy="30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F727-F120-FD46-B761-9324DEB7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1223386"/>
            <a:ext cx="4800335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</a:t>
            </a:r>
            <a:r>
              <a:rPr lang="ru-RU" dirty="0"/>
              <a:t> Определение основной таблицы на изображении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B8CA-3F19-7D4F-AA4C-61558C32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492896"/>
            <a:ext cx="4800335" cy="3442640"/>
          </a:xfrm>
        </p:spPr>
        <p:txBody>
          <a:bodyPr>
            <a:normAutofit/>
          </a:bodyPr>
          <a:lstStyle/>
          <a:p>
            <a:r>
              <a:rPr lang="ru-RU" sz="2500" dirty="0"/>
              <a:t>Обрезаем изображение по координатам найденного прямоугольника на предыдущем шаге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8EC6C-B926-654B-A0BA-EFDB4792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78" y="893"/>
            <a:ext cx="6708347" cy="685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6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EB1B-708C-2F47-94F6-AC1C2C5B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" y="1196752"/>
            <a:ext cx="4800335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TR. </a:t>
            </a:r>
            <a:r>
              <a:rPr lang="ru-RU" dirty="0"/>
              <a:t>Разбор алгоритма определения данных из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8889-ECF5-BC42-B20D-F6B3B36D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78" y="893"/>
            <a:ext cx="6708347" cy="6856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55C86-2AB9-1346-86E7-09D31F87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09" y="2277409"/>
            <a:ext cx="3030899" cy="44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C063-C63B-4C40-8CC4-03A1B3CB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5057010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TR. </a:t>
            </a:r>
            <a:r>
              <a:rPr lang="ru-RU" dirty="0"/>
              <a:t>Перевод в ч</a:t>
            </a:r>
            <a:r>
              <a:rPr lang="en-US" dirty="0"/>
              <a:t>/</a:t>
            </a:r>
            <a:r>
              <a:rPr lang="ru-RU" dirty="0"/>
              <a:t>б</a:t>
            </a:r>
            <a:r>
              <a:rPr lang="en-US" dirty="0"/>
              <a:t>, threshold,</a:t>
            </a:r>
            <a:r>
              <a:rPr lang="ru-RU" dirty="0"/>
              <a:t> эрозия</a:t>
            </a:r>
            <a:r>
              <a:rPr lang="en-US" dirty="0"/>
              <a:t>,</a:t>
            </a:r>
            <a:r>
              <a:rPr lang="ru-RU" dirty="0"/>
              <a:t> дилатация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036B-E172-0543-8D4B-F20FFA74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21" y="893"/>
            <a:ext cx="6815605" cy="6856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79AF9-E62B-5148-9432-32D04EB6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22" y="2016504"/>
            <a:ext cx="3383166" cy="48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B8FD-4AA0-5B42-B86B-57160B65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74" y="1222618"/>
            <a:ext cx="4993964" cy="1080657"/>
          </a:xfrm>
        </p:spPr>
        <p:txBody>
          <a:bodyPr>
            <a:normAutofit fontScale="90000"/>
          </a:bodyPr>
          <a:lstStyle/>
          <a:p>
            <a:r>
              <a:rPr lang="ru-RU" dirty="0"/>
              <a:t>Т</a:t>
            </a:r>
            <a:r>
              <a:rPr lang="en-US" dirty="0"/>
              <a:t>R.</a:t>
            </a:r>
            <a:r>
              <a:rPr lang="ru-RU" dirty="0"/>
              <a:t> Определение ячеек и общих точек (узлов) для фильтрации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59089-F691-084C-94FD-1C7A5D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13" y="893"/>
            <a:ext cx="6735812" cy="685621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0258CF-E94C-B746-A0BC-1D013C815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03341"/>
              </p:ext>
            </p:extLst>
          </p:nvPr>
        </p:nvGraphicFramePr>
        <p:xfrm>
          <a:off x="250814" y="2657486"/>
          <a:ext cx="2249394" cy="39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697">
                  <a:extLst>
                    <a:ext uri="{9D8B030D-6E8A-4147-A177-3AD203B41FA5}">
                      <a16:colId xmlns:a16="http://schemas.microsoft.com/office/drawing/2014/main" val="1329194871"/>
                    </a:ext>
                  </a:extLst>
                </a:gridCol>
                <a:gridCol w="1124697">
                  <a:extLst>
                    <a:ext uri="{9D8B030D-6E8A-4147-A177-3AD203B41FA5}">
                      <a16:colId xmlns:a16="http://schemas.microsoft.com/office/drawing/2014/main" val="1408457765"/>
                    </a:ext>
                  </a:extLst>
                </a:gridCol>
              </a:tblGrid>
              <a:tr h="639659">
                <a:tc>
                  <a:txBody>
                    <a:bodyPr/>
                    <a:lstStyle/>
                    <a:p>
                      <a:r>
                        <a:rPr lang="ru-RU" sz="1800" dirty="0"/>
                        <a:t>Кол-во узлов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Цвет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937595780"/>
                  </a:ext>
                </a:extLst>
              </a:tr>
              <a:tr h="509728">
                <a:tc>
                  <a:txBody>
                    <a:bodyPr/>
                    <a:lstStyle/>
                    <a:p>
                      <a:r>
                        <a:rPr lang="ru-RU" sz="18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Чёрный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768990839"/>
                  </a:ext>
                </a:extLst>
              </a:tr>
              <a:tr h="509728">
                <a:tc>
                  <a:txBody>
                    <a:bodyPr/>
                    <a:lstStyle/>
                    <a:p>
                      <a:r>
                        <a:rPr lang="ru-RU" sz="1800" dirty="0"/>
                        <a:t>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Синий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3263383"/>
                  </a:ext>
                </a:extLst>
              </a:tr>
              <a:tr h="639659">
                <a:tc>
                  <a:txBody>
                    <a:bodyPr/>
                    <a:lstStyle/>
                    <a:p>
                      <a:r>
                        <a:rPr lang="ru-RU" sz="1800" dirty="0"/>
                        <a:t>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Красный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789663311"/>
                  </a:ext>
                </a:extLst>
              </a:tr>
              <a:tr h="509728">
                <a:tc>
                  <a:txBody>
                    <a:bodyPr/>
                    <a:lstStyle/>
                    <a:p>
                      <a:r>
                        <a:rPr lang="ru-RU" sz="1800" dirty="0"/>
                        <a:t>3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Жёлтый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460721703"/>
                  </a:ext>
                </a:extLst>
              </a:tr>
              <a:tr h="639659">
                <a:tc>
                  <a:txBody>
                    <a:bodyPr/>
                    <a:lstStyle/>
                    <a:p>
                      <a:r>
                        <a:rPr lang="ru-RU" sz="1800" dirty="0"/>
                        <a:t>4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Зеленый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444541698"/>
                  </a:ext>
                </a:extLst>
              </a:tr>
              <a:tr h="509728">
                <a:tc>
                  <a:txBody>
                    <a:bodyPr/>
                    <a:lstStyle/>
                    <a:p>
                      <a:r>
                        <a:rPr lang="ru-RU" sz="1800" dirty="0"/>
                        <a:t>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Серый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433170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397785-D004-2B40-9DDE-CFAB4720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29" y="2636912"/>
            <a:ext cx="2648684" cy="38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987B-ECDA-254A-A147-35AA1A1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404664"/>
            <a:ext cx="5055133" cy="1080657"/>
          </a:xfrm>
        </p:spPr>
        <p:txBody>
          <a:bodyPr>
            <a:normAutofit fontScale="90000"/>
          </a:bodyPr>
          <a:lstStyle/>
          <a:p>
            <a:r>
              <a:rPr lang="ru-RU" dirty="0"/>
              <a:t>Т</a:t>
            </a:r>
            <a:r>
              <a:rPr lang="en-US" dirty="0"/>
              <a:t>R.</a:t>
            </a:r>
            <a:r>
              <a:rPr lang="ru-RU" dirty="0"/>
              <a:t> Группировка ячеек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5AE68-EF19-B341-A277-131D6819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21" y="893"/>
            <a:ext cx="6815605" cy="685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55D56-6C93-B64E-9475-A0AE73B2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66" y="1940728"/>
            <a:ext cx="3265895" cy="48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4593-9950-5344-9CB6-07C66D35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32" y="168773"/>
            <a:ext cx="4800335" cy="1892075"/>
          </a:xfrm>
        </p:spPr>
        <p:txBody>
          <a:bodyPr>
            <a:normAutofit fontScale="90000"/>
          </a:bodyPr>
          <a:lstStyle/>
          <a:p>
            <a:r>
              <a:rPr lang="en-US" dirty="0"/>
              <a:t>OpenCV. </a:t>
            </a:r>
            <a:r>
              <a:rPr lang="ru-RU" dirty="0"/>
              <a:t>После получения данных из </a:t>
            </a:r>
            <a:r>
              <a:rPr lang="en-US" dirty="0"/>
              <a:t>TR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366C-32F4-1B4F-B989-09420558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4800335" cy="3598379"/>
          </a:xfrm>
        </p:spPr>
        <p:txBody>
          <a:bodyPr>
            <a:normAutofit/>
          </a:bodyPr>
          <a:lstStyle/>
          <a:p>
            <a:r>
              <a:rPr lang="ru-RU" sz="2500" dirty="0"/>
              <a:t>Фильтрация на то</a:t>
            </a:r>
            <a:r>
              <a:rPr lang="en-US" sz="2500" dirty="0"/>
              <a:t>, </a:t>
            </a:r>
            <a:r>
              <a:rPr lang="ru-RU" sz="2500" dirty="0"/>
              <a:t>чтоб каждая ячейка не включались в другую ячейку</a:t>
            </a:r>
            <a:r>
              <a:rPr lang="en-US" sz="2500" dirty="0"/>
              <a:t>;</a:t>
            </a:r>
            <a:endParaRPr lang="ru-RU" sz="2500" dirty="0"/>
          </a:p>
          <a:p>
            <a:r>
              <a:rPr lang="ru-RU" sz="2500" dirty="0"/>
              <a:t>Обводка контура ячейки белым цветом</a:t>
            </a:r>
            <a:r>
              <a:rPr lang="en-US" sz="2500" dirty="0"/>
              <a:t>;</a:t>
            </a:r>
          </a:p>
          <a:p>
            <a:r>
              <a:rPr lang="ru-RU" sz="2500" dirty="0"/>
              <a:t>Избавление от шума</a:t>
            </a:r>
            <a:r>
              <a:rPr lang="en-US" sz="25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1ED81-291A-C04E-9CBE-CA630859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78" y="893"/>
            <a:ext cx="6708347" cy="685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9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8FE4-16C6-624B-9B2C-711C4B94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59" y="334018"/>
            <a:ext cx="9690116" cy="1325562"/>
          </a:xfrm>
        </p:spPr>
        <p:txBody>
          <a:bodyPr/>
          <a:lstStyle/>
          <a:p>
            <a:r>
              <a:rPr lang="en-US" dirty="0"/>
              <a:t>Tesseract OCR. </a:t>
            </a:r>
            <a:r>
              <a:rPr lang="ru-RU" dirty="0"/>
              <a:t>Определение текста для каждой ячейки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3999-7820-7543-8DF2-7AF50692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4" y="2337157"/>
            <a:ext cx="4676911" cy="3598379"/>
          </a:xfrm>
        </p:spPr>
        <p:txBody>
          <a:bodyPr>
            <a:noAutofit/>
          </a:bodyPr>
          <a:lstStyle/>
          <a:p>
            <a:r>
              <a:rPr lang="ru-RU" sz="2000" dirty="0"/>
              <a:t>Определяем текст для каждой распознанной ячейки и делаем словарь ассоциаций центра и текста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Примечания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sz="2000" dirty="0"/>
              <a:t>Среднее время распознавания </a:t>
            </a:r>
            <a:r>
              <a:rPr lang="en-US" sz="2000" dirty="0"/>
              <a:t>–50-65</a:t>
            </a:r>
            <a:r>
              <a:rPr lang="ru-RU" sz="2000" dirty="0"/>
              <a:t> секунд </a:t>
            </a:r>
            <a:r>
              <a:rPr lang="en-US" sz="2000" dirty="0"/>
              <a:t>(</a:t>
            </a:r>
            <a:r>
              <a:rPr lang="en-US" sz="2000" dirty="0" err="1"/>
              <a:t>Macbook</a:t>
            </a:r>
            <a:r>
              <a:rPr lang="en-US" sz="2000" dirty="0"/>
              <a:t> Air 2015</a:t>
            </a:r>
            <a:r>
              <a:rPr lang="ru-RU" sz="2000" dirty="0"/>
              <a:t> под </a:t>
            </a:r>
            <a:r>
              <a:rPr lang="en-US" sz="2000" dirty="0"/>
              <a:t>docker)</a:t>
            </a:r>
            <a:endParaRPr lang="ru-RU" sz="2000" dirty="0"/>
          </a:p>
          <a:p>
            <a:r>
              <a:rPr lang="en-US" sz="2000" dirty="0"/>
              <a:t>66% </a:t>
            </a:r>
            <a:r>
              <a:rPr lang="ru-RU" sz="2000" dirty="0"/>
              <a:t>абсолютного распознавания (выборка </a:t>
            </a:r>
            <a:r>
              <a:rPr lang="en-US" sz="2000" dirty="0"/>
              <a:t>293</a:t>
            </a:r>
            <a:r>
              <a:rPr lang="ru-RU" sz="2000" dirty="0"/>
              <a:t> </a:t>
            </a:r>
            <a:r>
              <a:rPr lang="en-US" sz="2000" dirty="0"/>
              <a:t>PDF)</a:t>
            </a:r>
            <a:endParaRPr lang="ru-RU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E3F5F4-9CCC-CB4F-9403-17C4DAFF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27" y="2383160"/>
            <a:ext cx="3694738" cy="584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C84259-8F3C-6941-BBD0-8762D0D0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49" y="3189229"/>
            <a:ext cx="3491590" cy="596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654488-5819-704E-AB11-D1A113FD4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465" y="4149142"/>
            <a:ext cx="3555074" cy="558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E7EC4-69DD-6544-ACF8-621E5A24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917" y="2360957"/>
            <a:ext cx="1650570" cy="584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084D93-31AF-7543-9A61-D9BFEA904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992" y="3196445"/>
            <a:ext cx="2323495" cy="647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2CA3B0-361E-CB42-960D-C9EA55850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917" y="4061248"/>
            <a:ext cx="1650570" cy="660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FCA24F-D7F4-514D-85B2-F2FD7D435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949" y="5735887"/>
            <a:ext cx="3478894" cy="647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C0BD16B-C312-C444-9EBC-33E2B6C663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148" y="5735887"/>
            <a:ext cx="3542377" cy="634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33E540-7C94-E94D-9BD8-C35766400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0484" y="5011268"/>
            <a:ext cx="6116055" cy="315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0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0392-E085-944A-B5CB-029EFDB4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" y="753925"/>
            <a:ext cx="7385430" cy="1080657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Python.</a:t>
            </a:r>
            <a:r>
              <a:rPr lang="ru-RU" dirty="0"/>
              <a:t> Распараллеливание процессов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2DCA-A549-2B4D-975A-1C5D5ABF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834582"/>
            <a:ext cx="8302909" cy="49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B969-7B2C-804A-924E-0B5E29C0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332656"/>
            <a:ext cx="9690116" cy="1325562"/>
          </a:xfrm>
        </p:spPr>
        <p:txBody>
          <a:bodyPr/>
          <a:lstStyle/>
          <a:p>
            <a:r>
              <a:rPr lang="en-US" dirty="0"/>
              <a:t>Python.</a:t>
            </a:r>
            <a:r>
              <a:rPr lang="ru-RU" dirty="0"/>
              <a:t> Иерархия вызова процессов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C6A5D-B261-2346-A7CF-FDF3E63B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11206980" cy="27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F7A9-2EB6-6446-B7B7-90CB8A4B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365921"/>
            <a:ext cx="9690116" cy="1325562"/>
          </a:xfrm>
        </p:spPr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Excel. </a:t>
            </a:r>
            <a:r>
              <a:rPr lang="ru-RU" dirty="0"/>
              <a:t>Преобразование данных из </a:t>
            </a:r>
            <a:r>
              <a:rPr lang="en-US" dirty="0"/>
              <a:t>JSON </a:t>
            </a:r>
            <a:r>
              <a:rPr lang="ru-RU" dirty="0"/>
              <a:t>в </a:t>
            </a:r>
            <a:r>
              <a:rPr lang="en-US" dirty="0"/>
              <a:t>.XLSX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9A0FD-DEC3-2744-91A2-50618367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74" y="1832334"/>
            <a:ext cx="4213019" cy="511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14627-92B8-A34F-8A7B-0325EC71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1774528"/>
            <a:ext cx="3893353" cy="5232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F58AD-24B8-A146-8374-2417957A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164" y="1738433"/>
            <a:ext cx="3861379" cy="54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</a:t>
            </a:r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ВКР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500" dirty="0"/>
              <a:t>Создание кроссплатформенной, отказоустойчивой и масштабируемой архитектуры решения на базе технологии </a:t>
            </a:r>
            <a:r>
              <a:rPr lang="en-US" sz="2500" dirty="0"/>
              <a:t>Docker. </a:t>
            </a:r>
            <a:r>
              <a:rPr lang="ru-RU" sz="2500" dirty="0"/>
              <a:t>Проектирование постоянного хранилища данных на базе СУБД </a:t>
            </a:r>
            <a:r>
              <a:rPr lang="en-US" sz="2500" dirty="0"/>
              <a:t>MySQL </a:t>
            </a:r>
            <a:r>
              <a:rPr lang="ru-RU" sz="2500" dirty="0"/>
              <a:t>и временного с использованием </a:t>
            </a:r>
            <a:r>
              <a:rPr lang="en-US" sz="2500" dirty="0"/>
              <a:t>Redis.</a:t>
            </a:r>
            <a:endParaRPr lang="ru-RU" sz="2500" dirty="0"/>
          </a:p>
          <a:p>
            <a:pPr marL="342900" indent="-342900">
              <a:buFont typeface="+mj-lt"/>
              <a:buAutoNum type="arabicPeriod"/>
            </a:pPr>
            <a:r>
              <a:rPr lang="ru-RU" sz="2500" dirty="0"/>
              <a:t>Разработка и реализация алгоритма для быстрого препроцессинга изображения и определения таблицы на нём</a:t>
            </a:r>
            <a:r>
              <a:rPr lang="en-US" sz="2500" dirty="0"/>
              <a:t> </a:t>
            </a:r>
            <a:r>
              <a:rPr lang="ru-RU" sz="2500" dirty="0"/>
              <a:t>с последующим распознаванием текста</a:t>
            </a:r>
            <a:r>
              <a:rPr lang="en-US" sz="2500" dirty="0"/>
              <a:t>. </a:t>
            </a:r>
            <a:r>
              <a:rPr lang="ru-RU" sz="2500" dirty="0"/>
              <a:t>Реализация очереди </a:t>
            </a:r>
            <a:r>
              <a:rPr lang="en-US" sz="2500" dirty="0"/>
              <a:t>FIFO.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500" dirty="0"/>
              <a:t>Реализация </a:t>
            </a:r>
            <a:r>
              <a:rPr lang="en-US" sz="2500" dirty="0"/>
              <a:t>web-</a:t>
            </a:r>
            <a:r>
              <a:rPr lang="ru-RU" sz="2500" dirty="0"/>
              <a:t>клиента для коммуникации пользователя с системой</a:t>
            </a:r>
            <a:r>
              <a:rPr lang="en-US" sz="2500" dirty="0"/>
              <a:t>.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F933-15B7-974D-8624-D383F460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67" y="332656"/>
            <a:ext cx="9690116" cy="1325562"/>
          </a:xfrm>
        </p:spPr>
        <p:txBody>
          <a:bodyPr/>
          <a:lstStyle/>
          <a:p>
            <a:r>
              <a:rPr lang="ru-RU" dirty="0"/>
              <a:t>Раздел 3</a:t>
            </a:r>
            <a:r>
              <a:rPr lang="en-US" dirty="0"/>
              <a:t>. PHP web</a:t>
            </a:r>
            <a:r>
              <a:rPr lang="ru-RU" dirty="0"/>
              <a:t>-клиент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0E27A-540A-3A47-B41C-5E1E3BE8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92" y="2902381"/>
            <a:ext cx="1635427" cy="1997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3202D-9C6F-6B41-B530-81158A2F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09" y="2996953"/>
            <a:ext cx="2401455" cy="201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D1171-949B-784D-B81D-1A4213EAF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44" y="2996952"/>
            <a:ext cx="1808494" cy="180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48938-A107-7241-A22E-4A7E0D6E1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67" y="3178916"/>
            <a:ext cx="2380133" cy="1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9323C-1C05-FC4D-B97A-F11539B0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6" y="332656"/>
            <a:ext cx="9690116" cy="1325562"/>
          </a:xfrm>
        </p:spPr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web</a:t>
            </a:r>
            <a:r>
              <a:rPr lang="ru-RU" dirty="0"/>
              <a:t>-клиента</a:t>
            </a:r>
            <a:r>
              <a:rPr lang="en-US" dirty="0"/>
              <a:t>. </a:t>
            </a:r>
            <a:r>
              <a:rPr lang="ru-RU" dirty="0"/>
              <a:t>Основное меню и особенности системы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94A30-E83F-E843-AC3B-7BB1D951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76" y="1988840"/>
            <a:ext cx="5760640" cy="479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290D4-B1EE-FD4F-9684-F93FB26A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8" y="1961254"/>
            <a:ext cx="5760640" cy="47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AC1F-6736-3846-8ECC-D67FF328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332656"/>
            <a:ext cx="9690116" cy="1325562"/>
          </a:xfrm>
        </p:spPr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web</a:t>
            </a:r>
            <a:r>
              <a:rPr lang="ru-RU" dirty="0"/>
              <a:t>-клиента</a:t>
            </a:r>
            <a:r>
              <a:rPr lang="en-US" dirty="0"/>
              <a:t>. </a:t>
            </a:r>
            <a:r>
              <a:rPr lang="ru-RU" dirty="0"/>
              <a:t>Загрузка файлов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8CD57-4AAC-5C4A-94D9-2E8D8373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47" y="1863156"/>
            <a:ext cx="6000129" cy="4994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B25D5-1ABD-7542-81D1-1CCEF6E9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1863156"/>
            <a:ext cx="5633687" cy="50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DA60-0F48-9247-807D-37E5BC3E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332656"/>
            <a:ext cx="9690116" cy="1325562"/>
          </a:xfrm>
        </p:spPr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web</a:t>
            </a:r>
            <a:r>
              <a:rPr lang="ru-RU" dirty="0"/>
              <a:t>-клиента</a:t>
            </a:r>
            <a:r>
              <a:rPr lang="en-US" dirty="0"/>
              <a:t>. </a:t>
            </a:r>
            <a:r>
              <a:rPr lang="ru-RU" dirty="0"/>
              <a:t>История распознаваний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3D17A-2ACB-5C4A-AAD9-9FC3CBAB4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830978"/>
            <a:ext cx="8188556" cy="49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0715-05E0-1141-B5E0-06870A85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386489"/>
            <a:ext cx="9690116" cy="1325562"/>
          </a:xfrm>
        </p:spPr>
        <p:txBody>
          <a:bodyPr/>
          <a:lstStyle/>
          <a:p>
            <a:r>
              <a:rPr lang="ru-RU" dirty="0"/>
              <a:t>Разделение по </a:t>
            </a:r>
            <a:r>
              <a:rPr lang="en-US" dirty="0"/>
              <a:t>PHP-</a:t>
            </a:r>
            <a:r>
              <a:rPr lang="ru-RU" dirty="0"/>
              <a:t>сессиям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A969C-9726-844D-A6C2-093CA8E4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229" y="2156758"/>
            <a:ext cx="5588151" cy="4979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1B8B2-1FA8-A142-ADE1-B79B4BEE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92" y="2564904"/>
            <a:ext cx="6336704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5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B8C8-85AB-1148-90CE-B9FC3530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93" y="332656"/>
            <a:ext cx="9690116" cy="1325562"/>
          </a:xfrm>
        </p:spPr>
        <p:txBody>
          <a:bodyPr/>
          <a:lstStyle/>
          <a:p>
            <a:r>
              <a:rPr lang="ru-RU" dirty="0"/>
              <a:t>Гибридное использование двух БД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AD877-B467-CA4E-9B57-8989CF72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" y="1844824"/>
            <a:ext cx="11278773" cy="4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F39C3-BD2C-3644-ABF7-72812BF7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99" y="408800"/>
            <a:ext cx="9690116" cy="1325562"/>
          </a:xfrm>
        </p:spPr>
        <p:txBody>
          <a:bodyPr/>
          <a:lstStyle/>
          <a:p>
            <a:r>
              <a:rPr lang="ru-RU" dirty="0"/>
              <a:t>Пример работы с </a:t>
            </a:r>
            <a:r>
              <a:rPr lang="en-US" dirty="0"/>
              <a:t>web-</a:t>
            </a:r>
            <a:r>
              <a:rPr lang="ru-RU" dirty="0"/>
              <a:t>клиентом</a:t>
            </a:r>
            <a:r>
              <a:rPr lang="en-US" dirty="0"/>
              <a:t> </a:t>
            </a:r>
            <a:r>
              <a:rPr lang="ru-RU" dirty="0"/>
              <a:t>на домене </a:t>
            </a:r>
            <a:r>
              <a:rPr lang="en-US" dirty="0" err="1"/>
              <a:t>demka.work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9E86-960D-0348-9F1B-C31F3845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543" y="1988840"/>
            <a:ext cx="5480941" cy="419129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500" dirty="0"/>
              <a:t>Загрузка архива с </a:t>
            </a:r>
            <a:r>
              <a:rPr lang="en-US" sz="2500" dirty="0"/>
              <a:t>PDF </a:t>
            </a:r>
            <a:r>
              <a:rPr lang="ru-RU" sz="2500" dirty="0"/>
              <a:t>по </a:t>
            </a:r>
            <a:r>
              <a:rPr lang="en-US" sz="2500" dirty="0"/>
              <a:t>URL </a:t>
            </a:r>
            <a:r>
              <a:rPr lang="en-US" sz="2500" dirty="0">
                <a:hlinkClick r:id="rId2"/>
              </a:rPr>
              <a:t>http://demka.work/files.zip</a:t>
            </a:r>
            <a:endParaRPr lang="en-US" sz="2500" dirty="0"/>
          </a:p>
          <a:p>
            <a:pPr marL="342900" indent="-342900">
              <a:buFont typeface="+mj-lt"/>
              <a:buAutoNum type="arabicPeriod"/>
            </a:pPr>
            <a:r>
              <a:rPr lang="ru-RU" sz="2500" dirty="0"/>
              <a:t>Разархивация архива</a:t>
            </a:r>
            <a:endParaRPr lang="en-US" sz="2500" dirty="0"/>
          </a:p>
          <a:p>
            <a:pPr marL="342900" indent="-342900">
              <a:buFont typeface="+mj-lt"/>
              <a:buAutoNum type="arabicPeriod"/>
            </a:pPr>
            <a:r>
              <a:rPr lang="ru-RU" sz="2500" dirty="0"/>
              <a:t>Загрузка фала </a:t>
            </a:r>
            <a:r>
              <a:rPr lang="en-US" sz="2500" dirty="0"/>
              <a:t>PDF</a:t>
            </a:r>
            <a:r>
              <a:rPr lang="ru-RU" sz="2500" dirty="0"/>
              <a:t> из архива</a:t>
            </a:r>
            <a:r>
              <a:rPr lang="en-US" sz="2500" dirty="0"/>
              <a:t> </a:t>
            </a:r>
            <a:r>
              <a:rPr lang="ru-RU" sz="2500" dirty="0"/>
              <a:t>по </a:t>
            </a:r>
            <a:r>
              <a:rPr lang="en-US" sz="2500" dirty="0"/>
              <a:t>URL </a:t>
            </a:r>
            <a:r>
              <a:rPr lang="en-US" sz="2500" dirty="0">
                <a:hlinkClick r:id="rId3"/>
              </a:rPr>
              <a:t>http://demka.work/recognition</a:t>
            </a:r>
            <a:endParaRPr lang="ru-RU" sz="2500" dirty="0"/>
          </a:p>
          <a:p>
            <a:pPr marL="342900" indent="-342900">
              <a:buFont typeface="+mj-lt"/>
              <a:buAutoNum type="arabicPeriod"/>
            </a:pP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960B-E42A-0342-B6DE-8752B848A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734362"/>
            <a:ext cx="4328814" cy="43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59E2-1B7B-7F43-868F-95E26551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3" y="379761"/>
            <a:ext cx="9690116" cy="1325562"/>
          </a:xfrm>
        </p:spPr>
        <p:txBody>
          <a:bodyPr/>
          <a:lstStyle/>
          <a:p>
            <a:r>
              <a:rPr lang="ru-RU" dirty="0"/>
              <a:t>Дополнительные особенности системы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878F-7F07-C247-BD70-EC3B4A82A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1976812"/>
            <a:ext cx="7304308" cy="3598379"/>
          </a:xfrm>
        </p:spPr>
        <p:txBody>
          <a:bodyPr>
            <a:noAutofit/>
          </a:bodyPr>
          <a:lstStyle/>
          <a:p>
            <a:r>
              <a:rPr lang="ru-RU" sz="2500" dirty="0"/>
              <a:t>Использование только </a:t>
            </a:r>
            <a:r>
              <a:rPr lang="en-US" sz="2500" dirty="0"/>
              <a:t>open-source </a:t>
            </a:r>
            <a:r>
              <a:rPr lang="ru-RU" sz="2500" dirty="0"/>
              <a:t>проектов</a:t>
            </a:r>
            <a:r>
              <a:rPr lang="en-US" sz="2500" dirty="0"/>
              <a:t>;</a:t>
            </a:r>
          </a:p>
          <a:p>
            <a:r>
              <a:rPr lang="ru-RU" sz="2500" dirty="0"/>
              <a:t>Возможность автономной работы без подключения к сети интернет</a:t>
            </a:r>
            <a:r>
              <a:rPr lang="en-US" sz="2500" dirty="0"/>
              <a:t>;</a:t>
            </a:r>
            <a:endParaRPr lang="ru-RU" sz="2500" dirty="0"/>
          </a:p>
          <a:p>
            <a:r>
              <a:rPr lang="ru-RU" sz="2500" dirty="0"/>
              <a:t>Использование внешних файлов </a:t>
            </a:r>
            <a:r>
              <a:rPr lang="en-US" sz="2500" dirty="0"/>
              <a:t>YAML </a:t>
            </a:r>
            <a:r>
              <a:rPr lang="ru-RU" sz="2500" dirty="0"/>
              <a:t>для хранения файлов</a:t>
            </a:r>
            <a:r>
              <a:rPr lang="en-US" sz="2500" dirty="0"/>
              <a:t> </a:t>
            </a:r>
            <a:r>
              <a:rPr lang="ru-RU" sz="2500" dirty="0"/>
              <a:t>конфигурации системы</a:t>
            </a:r>
            <a:r>
              <a:rPr lang="en-US" sz="2500" dirty="0"/>
              <a:t>,</a:t>
            </a:r>
            <a:r>
              <a:rPr lang="ru-RU" sz="2500" dirty="0"/>
              <a:t> данных для подключения к БД</a:t>
            </a:r>
            <a:r>
              <a:rPr lang="en-US" sz="2500" dirty="0"/>
              <a:t>,</a:t>
            </a:r>
            <a:r>
              <a:rPr lang="ru-RU" sz="2500" dirty="0"/>
              <a:t> словарей</a:t>
            </a:r>
            <a:r>
              <a:rPr lang="en-US" sz="2500" dirty="0"/>
              <a:t>;</a:t>
            </a:r>
            <a:endParaRPr lang="ru-RU" sz="2500" dirty="0"/>
          </a:p>
          <a:p>
            <a:r>
              <a:rPr lang="ru-RU" sz="2500" dirty="0" err="1"/>
              <a:t>Автогенерируемая</a:t>
            </a:r>
            <a:r>
              <a:rPr lang="ru-RU" sz="2500" dirty="0"/>
              <a:t> документация исходного кода </a:t>
            </a:r>
            <a:r>
              <a:rPr lang="en-US" sz="2500" dirty="0"/>
              <a:t>python </a:t>
            </a:r>
            <a:r>
              <a:rPr lang="ru-RU" sz="2500" dirty="0"/>
              <a:t>при помощи </a:t>
            </a:r>
            <a:r>
              <a:rPr lang="en-US" sz="2500" dirty="0"/>
              <a:t>pydoc3;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D1DCE-A319-2E4C-8918-6F46F26B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16" y="2612242"/>
            <a:ext cx="1633516" cy="1633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4DB26-123E-7B4A-949E-B22FD4CC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88" y="4531248"/>
            <a:ext cx="3553837" cy="12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</a:t>
            </a: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ВКР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3471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результате выполнения ВКР была создана система</a:t>
            </a:r>
            <a:r>
              <a:rPr lang="en-US" sz="2500" dirty="0"/>
              <a:t> </a:t>
            </a:r>
            <a:r>
              <a:rPr lang="ru-RU" sz="2500" dirty="0"/>
              <a:t>распознавания финансовой отчетности с</a:t>
            </a:r>
            <a:r>
              <a:rPr lang="en-US" sz="2500" dirty="0"/>
              <a:t> </a:t>
            </a:r>
            <a:r>
              <a:rPr lang="ru-RU" sz="2500" dirty="0"/>
              <a:t>использованием наиболее актуальных технологий на сегодняшний день</a:t>
            </a:r>
            <a:r>
              <a:rPr lang="en-US" sz="2500" dirty="0"/>
              <a:t>.</a:t>
            </a:r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работы были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F9AA770-0696-ED49-92CE-B9E0564A07AF}"/>
              </a:ext>
            </a:extLst>
          </p:cNvPr>
          <p:cNvSpPr/>
          <p:nvPr/>
        </p:nvSpPr>
        <p:spPr>
          <a:xfrm>
            <a:off x="7782161" y="3048579"/>
            <a:ext cx="3305074" cy="28387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9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2194B-EC75-6C4C-92FD-5DB51372477D}"/>
              </a:ext>
            </a:extLst>
          </p:cNvPr>
          <p:cNvSpPr/>
          <p:nvPr/>
        </p:nvSpPr>
        <p:spPr>
          <a:xfrm>
            <a:off x="4029383" y="3035814"/>
            <a:ext cx="3305074" cy="28387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99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46D75-AD27-F440-9F54-28A54A89E1CC}"/>
              </a:ext>
            </a:extLst>
          </p:cNvPr>
          <p:cNvSpPr/>
          <p:nvPr/>
        </p:nvSpPr>
        <p:spPr>
          <a:xfrm>
            <a:off x="304335" y="3049836"/>
            <a:ext cx="3305074" cy="28387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58843-1CF1-684D-A62F-43C76955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стеки технологий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D87EF-33CB-9447-9615-DB6451812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49" y="3026704"/>
            <a:ext cx="1823247" cy="1557356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9E632A-2C26-7B47-9EE5-6056055E1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7554" y="3171138"/>
            <a:ext cx="1142847" cy="1405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886578-FE61-984B-B385-AD6AA435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86" y="3163514"/>
            <a:ext cx="1496747" cy="808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4EBE74-FE6E-1E44-A708-9363CC7CD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3933056"/>
            <a:ext cx="1075010" cy="13130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1FD828-B125-9845-A710-7A82CF425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958" y="3096319"/>
            <a:ext cx="1635427" cy="13716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49370-B7DD-C048-9027-2A6C66CE0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148" y="3237095"/>
            <a:ext cx="2023518" cy="791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1476-C09A-4D45-A546-86E3F183E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9437" y="4080274"/>
            <a:ext cx="2457636" cy="1228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C3937-56FB-7347-8DD7-81551F69FC89}"/>
              </a:ext>
            </a:extLst>
          </p:cNvPr>
          <p:cNvSpPr txBox="1"/>
          <p:nvPr/>
        </p:nvSpPr>
        <p:spPr>
          <a:xfrm>
            <a:off x="618524" y="2223008"/>
            <a:ext cx="3052439" cy="646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799" dirty="0"/>
              <a:t>Раздел </a:t>
            </a:r>
            <a:r>
              <a:rPr lang="en-US" sz="1799" dirty="0"/>
              <a:t>1. Docker </a:t>
            </a:r>
            <a:r>
              <a:rPr lang="ru-RU" sz="1799" dirty="0"/>
              <a:t>+ СУБД</a:t>
            </a:r>
            <a:r>
              <a:rPr lang="en-US" sz="1799" dirty="0"/>
              <a:t>,</a:t>
            </a:r>
          </a:p>
          <a:p>
            <a:r>
              <a:rPr lang="ru-RU" sz="1799" dirty="0"/>
              <a:t>Развёртка 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CB961-0316-3A4B-9268-EBDD52A33FF4}"/>
              </a:ext>
            </a:extLst>
          </p:cNvPr>
          <p:cNvSpPr txBox="1"/>
          <p:nvPr/>
        </p:nvSpPr>
        <p:spPr>
          <a:xfrm>
            <a:off x="3936344" y="2152608"/>
            <a:ext cx="3809667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99" dirty="0"/>
              <a:t>Раздел 2</a:t>
            </a:r>
            <a:r>
              <a:rPr lang="en-US" sz="1799" dirty="0"/>
              <a:t>. </a:t>
            </a:r>
            <a:r>
              <a:rPr lang="ru-RU" sz="1799" dirty="0"/>
              <a:t>Компьютерное зрение</a:t>
            </a:r>
            <a:r>
              <a:rPr lang="en-US" sz="1799" dirty="0"/>
              <a:t>, </a:t>
            </a:r>
            <a:endParaRPr lang="ru-RU" sz="1799" dirty="0"/>
          </a:p>
          <a:p>
            <a:r>
              <a:rPr lang="ru-RU" sz="1799" dirty="0"/>
              <a:t>распознавание</a:t>
            </a:r>
            <a:r>
              <a:rPr lang="en-US" sz="1799" dirty="0"/>
              <a:t>, </a:t>
            </a:r>
            <a:r>
              <a:rPr lang="ru-RU" sz="1799" dirty="0"/>
              <a:t>ядро системы</a:t>
            </a:r>
            <a:r>
              <a:rPr lang="en-US" sz="1799" dirty="0"/>
              <a:t>, Flask API</a:t>
            </a:r>
            <a:endParaRPr lang="ru-RU" sz="179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8373D-DE39-0147-B0E9-19A5E05FBBAB}"/>
              </a:ext>
            </a:extLst>
          </p:cNvPr>
          <p:cNvSpPr txBox="1"/>
          <p:nvPr/>
        </p:nvSpPr>
        <p:spPr>
          <a:xfrm>
            <a:off x="7692771" y="2162991"/>
            <a:ext cx="3818384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99" dirty="0"/>
              <a:t>Раздел 3</a:t>
            </a:r>
            <a:r>
              <a:rPr lang="en-US" sz="1799" dirty="0"/>
              <a:t>. PHP</a:t>
            </a:r>
            <a:r>
              <a:rPr lang="ru-RU" sz="1799" dirty="0"/>
              <a:t> </a:t>
            </a:r>
            <a:r>
              <a:rPr lang="en-US" sz="1799" dirty="0"/>
              <a:t>web-</a:t>
            </a:r>
            <a:r>
              <a:rPr lang="ru-RU" sz="1799" dirty="0"/>
              <a:t>клиент</a:t>
            </a:r>
            <a:r>
              <a:rPr lang="en-US" sz="1799" dirty="0"/>
              <a:t>,</a:t>
            </a:r>
            <a:endParaRPr lang="ru-RU" sz="1799" dirty="0"/>
          </a:p>
          <a:p>
            <a:r>
              <a:rPr lang="en-US" sz="1799" dirty="0"/>
              <a:t> </a:t>
            </a:r>
            <a:r>
              <a:rPr lang="ru-RU" sz="1799" dirty="0"/>
              <a:t>фреймворк </a:t>
            </a:r>
            <a:r>
              <a:rPr lang="en-US" sz="1799" dirty="0"/>
              <a:t>Symfony, Twig, </a:t>
            </a:r>
            <a:r>
              <a:rPr lang="ru-RU" sz="1799" dirty="0"/>
              <a:t>модель </a:t>
            </a:r>
            <a:r>
              <a:rPr lang="en-US" sz="1799" dirty="0"/>
              <a:t>MVC, Symfony API</a:t>
            </a:r>
            <a:endParaRPr lang="ru-RU" sz="1799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9E980-9572-3C47-8DE4-8D2DB6515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0622" y="4589606"/>
            <a:ext cx="1228819" cy="12288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71947F-2829-3E41-956D-6980B23AF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0952" y="4932937"/>
            <a:ext cx="1579317" cy="958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CF588D-A78C-404B-A02E-6982139084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886" y="4512835"/>
            <a:ext cx="1823247" cy="1383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A4FAD-0E15-7449-8CA0-6F5F85A494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74" y="4564124"/>
            <a:ext cx="2044924" cy="13231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275B29-6600-E54E-973D-5D84694837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30" y="4407357"/>
            <a:ext cx="1536700" cy="1295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58114C-2952-3543-BAED-9EAB3E07C8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438" y="2858857"/>
            <a:ext cx="1739479" cy="17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0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39AE-2947-6940-9D09-F78D1D01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 1</a:t>
            </a:r>
            <a:r>
              <a:rPr lang="en-US" dirty="0"/>
              <a:t>. </a:t>
            </a:r>
            <a:r>
              <a:rPr lang="ru-RU" dirty="0"/>
              <a:t>Общая архитектура в </a:t>
            </a:r>
            <a:r>
              <a:rPr lang="en-US" dirty="0"/>
              <a:t>Docker </a:t>
            </a:r>
            <a:r>
              <a:rPr lang="ru-RU" dirty="0"/>
              <a:t>+ БД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E4F02C0-F5F5-F347-A55A-0EB4DA357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43" y="2417234"/>
            <a:ext cx="2884530" cy="246386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5AA515-6D18-F547-9C25-6FBB74DA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580" y="2529541"/>
            <a:ext cx="2958225" cy="295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D6F62-F629-9042-AF4B-4CA15EBE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73" y="2708920"/>
            <a:ext cx="2575707" cy="2172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6BB25-A705-3A4F-85BB-7A6161742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708920"/>
            <a:ext cx="2941276" cy="2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A95A-4686-CB46-B37B-7475523F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решения</a:t>
            </a:r>
            <a:r>
              <a:rPr lang="en-US" dirty="0"/>
              <a:t>. </a:t>
            </a:r>
            <a:r>
              <a:rPr lang="ru-RU" dirty="0"/>
              <a:t>Виды связей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3BC9B-4C3A-2947-9390-992AC57CF2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0" y="1638215"/>
            <a:ext cx="8087110" cy="5219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21AEB-C939-0141-89EA-FD58F757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318" y="2935971"/>
            <a:ext cx="769024" cy="769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8337-1F89-BE4F-83CF-0B0291E60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198" y="2571051"/>
            <a:ext cx="1777310" cy="149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7ABF8-8E1B-304B-83D9-F39A1973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470" y="4528734"/>
            <a:ext cx="1960766" cy="196076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C16402-1B2B-2C49-B37C-F0842F574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7834" y="5157192"/>
            <a:ext cx="900607" cy="9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B02F-BBDE-1F42-994D-1E6E9024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масштабируемости системы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0FB2C-4662-2C49-903B-C94BE1FD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8" y="1704225"/>
            <a:ext cx="8123088" cy="4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0A7A-88E5-2C49-9FD9-28106F81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Кроссплатформенность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1574-1D13-EF49-8659-FE60E8B84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98" y="2060846"/>
            <a:ext cx="3904265" cy="390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17718-7009-2C4B-B1A8-307DFF1A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401932"/>
            <a:ext cx="3127831" cy="312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E81C1-1481-5946-BCD0-01151FB99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31" y="2276872"/>
            <a:ext cx="3278744" cy="33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B02F-BBDE-1F42-994D-1E6E9024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Поддержка архитектуры </a:t>
            </a:r>
            <a:r>
              <a:rPr lang="en-US" dirty="0"/>
              <a:t>ARM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3EF38-B48A-F94C-91CE-7BE400A2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888" y="3093594"/>
            <a:ext cx="2144075" cy="140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F1DBB-E6DD-4142-B671-F1662FE2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66" y="1260457"/>
            <a:ext cx="2351769" cy="23517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70954E-205A-0541-BD29-A5626E26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64" y="3344432"/>
            <a:ext cx="3894016" cy="121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3C3A2-A821-AC4F-822E-FFD1FE193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96" y="4077072"/>
            <a:ext cx="3894016" cy="1947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D52142-8A76-3440-B3CB-514FB6D03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96" y="2421343"/>
            <a:ext cx="4564270" cy="109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52D26F-107D-6A47-84BE-241D26AB4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99" y="4601388"/>
            <a:ext cx="2256523" cy="16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6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739</Words>
  <Application>Microsoft Macintosh PowerPoint</Application>
  <PresentationFormat>Custom</PresentationFormat>
  <Paragraphs>108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Century Schoolbook</vt:lpstr>
      <vt:lpstr>Franklin Gothic Medium</vt:lpstr>
      <vt:lpstr>Helvetica</vt:lpstr>
      <vt:lpstr>Wingdings 2</vt:lpstr>
      <vt:lpstr>Вид</vt:lpstr>
      <vt:lpstr>ВЫПУСКНАЯ КВАЛИФИКАЦИОННАЯ РАБОТА Разработка автоматизированной системы обработки финансовой отчётности с использованием библиотеки компьютерного зрения OpenCV для АО КБ Руснарбанк</vt:lpstr>
      <vt:lpstr>Цели ВКР</vt:lpstr>
      <vt:lpstr>Задачи ВКР</vt:lpstr>
      <vt:lpstr>Основные стеки технологий</vt:lpstr>
      <vt:lpstr>Раздел 1. Общая архитектура в Docker + БД</vt:lpstr>
      <vt:lpstr>Общая архитектура решения. Виды связей</vt:lpstr>
      <vt:lpstr>Пример масштабируемости системы</vt:lpstr>
      <vt:lpstr>Кроссплатформенность</vt:lpstr>
      <vt:lpstr>Поддержка архитектуры ARM</vt:lpstr>
      <vt:lpstr>Раздел 2. Архитектура ядра системы и worker’ов. Разбор алгоритма распознавания таблиц и текста</vt:lpstr>
      <vt:lpstr>Очередь FIFO между контейнерами</vt:lpstr>
      <vt:lpstr>OpenCV. Базовый препроцессинг изображения</vt:lpstr>
      <vt:lpstr>OpenCV. Базовый препроцессинг изображения</vt:lpstr>
      <vt:lpstr>OpenCV. Базовый препроцессинг изображения</vt:lpstr>
      <vt:lpstr>OpenCV. Определение типа документа</vt:lpstr>
      <vt:lpstr>OpenCV. Определение малой таблицы на изображении</vt:lpstr>
      <vt:lpstr>OpenCV. Определение малой таблицы на изображении</vt:lpstr>
      <vt:lpstr>OpenCV. Определение малой таблицы на изображении</vt:lpstr>
      <vt:lpstr>OpenCV. Определение основной таблицы на изображении</vt:lpstr>
      <vt:lpstr>OpenCV. Определение основной таблицы на изображении</vt:lpstr>
      <vt:lpstr>TR. Разбор алгоритма определения данных из таблиц</vt:lpstr>
      <vt:lpstr>TR. Перевод в ч/б, threshold, эрозия, дилатация </vt:lpstr>
      <vt:lpstr>ТR. Определение ячеек и общих точек (узлов) для фильтрации</vt:lpstr>
      <vt:lpstr>ТR. Группировка ячеек</vt:lpstr>
      <vt:lpstr>OpenCV. После получения данных из TR</vt:lpstr>
      <vt:lpstr>Tesseract OCR. Определение текста для каждой ячейки</vt:lpstr>
      <vt:lpstr>Python. Распараллеливание процессов</vt:lpstr>
      <vt:lpstr>Python. Иерархия вызова процессов</vt:lpstr>
      <vt:lpstr>Модуль Excel. Преобразование данных из JSON в .XLSX</vt:lpstr>
      <vt:lpstr>Раздел 3. PHP web-клиент </vt:lpstr>
      <vt:lpstr>Интерфейс web-клиента. Основное меню и особенности системы </vt:lpstr>
      <vt:lpstr>Интерфейс web-клиента. Загрузка файлов</vt:lpstr>
      <vt:lpstr>Интерфейс web-клиента. История распознаваний</vt:lpstr>
      <vt:lpstr>Разделение по PHP-сессиям</vt:lpstr>
      <vt:lpstr>Гибридное использование двух БД</vt:lpstr>
      <vt:lpstr>Пример работы с web-клиентом на домене demka.work</vt:lpstr>
      <vt:lpstr>Дополнительные особенности системы</vt:lpstr>
      <vt:lpstr>Результаты выполнения ВКР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2019-06-15T14:37:22Z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